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Kingred Modern" panose="020B0604020202020204" charset="0"/>
      <p:regular r:id="rId14"/>
    </p:embeddedFont>
    <p:embeddedFont>
      <p:font typeface="Montserrat" panose="020B0604020202020204" charset="0"/>
      <p:regular r:id="rId15"/>
    </p:embeddedFont>
    <p:embeddedFont>
      <p:font typeface="Montserrat Bold" panose="020B0604020202020204" charset="0"/>
      <p:regular r:id="rId16"/>
    </p:embeddedFont>
    <p:embeddedFont>
      <p:font typeface="Montserrat Medium" panose="020B0604020202020204" charset="0"/>
      <p:regular r:id="rId17"/>
    </p:embeddedFont>
    <p:embeddedFont>
      <p:font typeface="Montserrat Ultra-Bold" panose="020B0604020202020204" charset="0"/>
      <p:regular r:id="rId18"/>
    </p:embeddedFont>
    <p:embeddedFont>
      <p:font typeface="Neue Machina" panose="020B0604020202020204" charset="0"/>
      <p:regular r:id="rId19"/>
    </p:embeddedFont>
    <p:embeddedFont>
      <p:font typeface="Neue Machina Ultra-Bold" panose="020B0604020202020204" charset="0"/>
      <p:regular r:id="rId20"/>
    </p:embeddedFont>
    <p:embeddedFont>
      <p:font typeface="Poppins" panose="020B0604020202020204" charset="0"/>
      <p:regular r:id="rId21"/>
    </p:embeddedFont>
    <p:embeddedFont>
      <p:font typeface="Poppi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8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3429">
            <a:off x="13124229" y="7381933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1025" y="672443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92328" y="2348388"/>
            <a:ext cx="14303344" cy="5590224"/>
          </a:xfrm>
          <a:custGeom>
            <a:avLst/>
            <a:gdLst/>
            <a:ahLst/>
            <a:cxnLst/>
            <a:rect l="l" t="t" r="r" b="b"/>
            <a:pathLst>
              <a:path w="14303344" h="5590224">
                <a:moveTo>
                  <a:pt x="0" y="0"/>
                </a:moveTo>
                <a:lnTo>
                  <a:pt x="14303344" y="0"/>
                </a:lnTo>
                <a:lnTo>
                  <a:pt x="14303344" y="5590224"/>
                </a:lnTo>
                <a:lnTo>
                  <a:pt x="0" y="5590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5545" y="175603"/>
            <a:ext cx="1716703" cy="1716703"/>
          </a:xfrm>
          <a:custGeom>
            <a:avLst/>
            <a:gdLst/>
            <a:ahLst/>
            <a:cxnLst/>
            <a:rect l="l" t="t" r="r" b="b"/>
            <a:pathLst>
              <a:path w="1716703" h="1716703">
                <a:moveTo>
                  <a:pt x="0" y="0"/>
                </a:moveTo>
                <a:lnTo>
                  <a:pt x="1716703" y="0"/>
                </a:lnTo>
                <a:lnTo>
                  <a:pt x="1716703" y="1716703"/>
                </a:lnTo>
                <a:lnTo>
                  <a:pt x="0" y="17167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27322" y="5504564"/>
            <a:ext cx="2336700" cy="3753736"/>
          </a:xfrm>
          <a:custGeom>
            <a:avLst/>
            <a:gdLst/>
            <a:ahLst/>
            <a:cxnLst/>
            <a:rect l="l" t="t" r="r" b="b"/>
            <a:pathLst>
              <a:path w="2336700" h="3753736">
                <a:moveTo>
                  <a:pt x="0" y="0"/>
                </a:moveTo>
                <a:lnTo>
                  <a:pt x="2336700" y="0"/>
                </a:lnTo>
                <a:lnTo>
                  <a:pt x="2336700" y="3753736"/>
                </a:lnTo>
                <a:lnTo>
                  <a:pt x="0" y="37537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1637342"/>
            <a:ext cx="4272673" cy="3770634"/>
          </a:xfrm>
          <a:custGeom>
            <a:avLst/>
            <a:gdLst/>
            <a:ahLst/>
            <a:cxnLst/>
            <a:rect l="l" t="t" r="r" b="b"/>
            <a:pathLst>
              <a:path w="4272673" h="3770634">
                <a:moveTo>
                  <a:pt x="0" y="0"/>
                </a:moveTo>
                <a:lnTo>
                  <a:pt x="4272673" y="0"/>
                </a:lnTo>
                <a:lnTo>
                  <a:pt x="4272673" y="3770634"/>
                </a:lnTo>
                <a:lnTo>
                  <a:pt x="0" y="37706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45451" y="4511798"/>
            <a:ext cx="10950857" cy="2324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6"/>
              </a:lnSpc>
            </a:pPr>
            <a:r>
              <a:rPr lang="en-US" sz="7588" dirty="0">
                <a:solidFill>
                  <a:srgbClr val="65FFE8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SOFTWARE 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24929" y="3201711"/>
            <a:ext cx="10771379" cy="138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8"/>
              </a:lnSpc>
            </a:pPr>
            <a:r>
              <a:rPr lang="en-US" sz="9165" b="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MINICELL</a:t>
            </a:r>
          </a:p>
        </p:txBody>
      </p:sp>
      <p:sp>
        <p:nvSpPr>
          <p:cNvPr id="14" name="Freeform 14"/>
          <p:cNvSpPr/>
          <p:nvPr/>
        </p:nvSpPr>
        <p:spPr>
          <a:xfrm>
            <a:off x="55351" y="8269344"/>
            <a:ext cx="3873954" cy="3315077"/>
          </a:xfrm>
          <a:custGeom>
            <a:avLst/>
            <a:gdLst/>
            <a:ahLst/>
            <a:cxnLst/>
            <a:rect l="l" t="t" r="r" b="b"/>
            <a:pathLst>
              <a:path w="3873954" h="3315077">
                <a:moveTo>
                  <a:pt x="0" y="0"/>
                </a:moveTo>
                <a:lnTo>
                  <a:pt x="3873954" y="0"/>
                </a:lnTo>
                <a:lnTo>
                  <a:pt x="3873954" y="3315077"/>
                </a:lnTo>
                <a:lnTo>
                  <a:pt x="0" y="33150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12248" y="863122"/>
            <a:ext cx="2916319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Minicell, Inc,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965066"/>
            <a:ext cx="1662550" cy="40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08122" y="967280"/>
            <a:ext cx="1907082" cy="40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26729" y="943100"/>
            <a:ext cx="1916881" cy="40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34325" y="965066"/>
            <a:ext cx="2224975" cy="40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9083" y="-289650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6" y="0"/>
                </a:lnTo>
                <a:lnTo>
                  <a:pt x="8996086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8" name="Freeform 8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10574" y="3224832"/>
            <a:ext cx="2671929" cy="2146080"/>
            <a:chOff x="0" y="0"/>
            <a:chExt cx="1719815" cy="13813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9815" cy="1381347"/>
            </a:xfrm>
            <a:custGeom>
              <a:avLst/>
              <a:gdLst/>
              <a:ahLst/>
              <a:cxnLst/>
              <a:rect l="l" t="t" r="r" b="b"/>
              <a:pathLst>
                <a:path w="1719815" h="1381347">
                  <a:moveTo>
                    <a:pt x="1595355" y="1381347"/>
                  </a:moveTo>
                  <a:lnTo>
                    <a:pt x="124460" y="1381347"/>
                  </a:lnTo>
                  <a:cubicBezTo>
                    <a:pt x="55880" y="1381347"/>
                    <a:pt x="0" y="1325467"/>
                    <a:pt x="0" y="12568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5355" y="0"/>
                  </a:lnTo>
                  <a:cubicBezTo>
                    <a:pt x="1663935" y="0"/>
                    <a:pt x="1719815" y="55880"/>
                    <a:pt x="1719815" y="124460"/>
                  </a:cubicBezTo>
                  <a:lnTo>
                    <a:pt x="1719815" y="1256887"/>
                  </a:lnTo>
                  <a:cubicBezTo>
                    <a:pt x="1719815" y="1325467"/>
                    <a:pt x="1663935" y="1381347"/>
                    <a:pt x="1595355" y="138134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735664" y="5609255"/>
            <a:ext cx="2671929" cy="2146080"/>
            <a:chOff x="0" y="0"/>
            <a:chExt cx="1719815" cy="13813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9815" cy="1381347"/>
            </a:xfrm>
            <a:custGeom>
              <a:avLst/>
              <a:gdLst/>
              <a:ahLst/>
              <a:cxnLst/>
              <a:rect l="l" t="t" r="r" b="b"/>
              <a:pathLst>
                <a:path w="1719815" h="1381347">
                  <a:moveTo>
                    <a:pt x="1595355" y="1381347"/>
                  </a:moveTo>
                  <a:lnTo>
                    <a:pt x="124460" y="1381347"/>
                  </a:lnTo>
                  <a:cubicBezTo>
                    <a:pt x="55880" y="1381347"/>
                    <a:pt x="0" y="1325467"/>
                    <a:pt x="0" y="12568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5355" y="0"/>
                  </a:lnTo>
                  <a:cubicBezTo>
                    <a:pt x="1663935" y="0"/>
                    <a:pt x="1719815" y="55880"/>
                    <a:pt x="1719815" y="124460"/>
                  </a:cubicBezTo>
                  <a:lnTo>
                    <a:pt x="1719815" y="1256887"/>
                  </a:lnTo>
                  <a:cubicBezTo>
                    <a:pt x="1719815" y="1325467"/>
                    <a:pt x="1663935" y="1381347"/>
                    <a:pt x="1595355" y="138134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231021" y="3359958"/>
            <a:ext cx="2671929" cy="2130125"/>
            <a:chOff x="0" y="0"/>
            <a:chExt cx="1719815" cy="13710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9815" cy="1371078"/>
            </a:xfrm>
            <a:custGeom>
              <a:avLst/>
              <a:gdLst/>
              <a:ahLst/>
              <a:cxnLst/>
              <a:rect l="l" t="t" r="r" b="b"/>
              <a:pathLst>
                <a:path w="1719815" h="1371078">
                  <a:moveTo>
                    <a:pt x="1595355" y="1371078"/>
                  </a:moveTo>
                  <a:lnTo>
                    <a:pt x="124460" y="1371078"/>
                  </a:lnTo>
                  <a:cubicBezTo>
                    <a:pt x="55880" y="1371078"/>
                    <a:pt x="0" y="1315198"/>
                    <a:pt x="0" y="12466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5355" y="0"/>
                  </a:lnTo>
                  <a:cubicBezTo>
                    <a:pt x="1663935" y="0"/>
                    <a:pt x="1719815" y="55880"/>
                    <a:pt x="1719815" y="124460"/>
                  </a:cubicBezTo>
                  <a:lnTo>
                    <a:pt x="1719815" y="1246618"/>
                  </a:lnTo>
                  <a:cubicBezTo>
                    <a:pt x="1719815" y="1315198"/>
                    <a:pt x="1663935" y="1371078"/>
                    <a:pt x="1595355" y="13710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068593" y="5911616"/>
            <a:ext cx="2671929" cy="2311716"/>
            <a:chOff x="0" y="0"/>
            <a:chExt cx="1719815" cy="14879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19815" cy="1487960"/>
            </a:xfrm>
            <a:custGeom>
              <a:avLst/>
              <a:gdLst/>
              <a:ahLst/>
              <a:cxnLst/>
              <a:rect l="l" t="t" r="r" b="b"/>
              <a:pathLst>
                <a:path w="1719815" h="1487960">
                  <a:moveTo>
                    <a:pt x="1595355" y="1487960"/>
                  </a:moveTo>
                  <a:lnTo>
                    <a:pt x="124460" y="1487960"/>
                  </a:lnTo>
                  <a:cubicBezTo>
                    <a:pt x="55880" y="1487960"/>
                    <a:pt x="0" y="1432080"/>
                    <a:pt x="0" y="13635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5355" y="0"/>
                  </a:lnTo>
                  <a:cubicBezTo>
                    <a:pt x="1663935" y="0"/>
                    <a:pt x="1719815" y="55880"/>
                    <a:pt x="1719815" y="124460"/>
                  </a:cubicBezTo>
                  <a:lnTo>
                    <a:pt x="1719815" y="1363500"/>
                  </a:lnTo>
                  <a:cubicBezTo>
                    <a:pt x="1719815" y="1432080"/>
                    <a:pt x="1663935" y="1487960"/>
                    <a:pt x="1595355" y="148796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907733" y="4735938"/>
            <a:ext cx="2671929" cy="2311716"/>
            <a:chOff x="0" y="0"/>
            <a:chExt cx="1719815" cy="14879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19815" cy="1487960"/>
            </a:xfrm>
            <a:custGeom>
              <a:avLst/>
              <a:gdLst/>
              <a:ahLst/>
              <a:cxnLst/>
              <a:rect l="l" t="t" r="r" b="b"/>
              <a:pathLst>
                <a:path w="1719815" h="1487960">
                  <a:moveTo>
                    <a:pt x="1595355" y="1487960"/>
                  </a:moveTo>
                  <a:lnTo>
                    <a:pt x="124460" y="1487960"/>
                  </a:lnTo>
                  <a:cubicBezTo>
                    <a:pt x="55880" y="1487960"/>
                    <a:pt x="0" y="1432080"/>
                    <a:pt x="0" y="13635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5355" y="0"/>
                  </a:lnTo>
                  <a:cubicBezTo>
                    <a:pt x="1663935" y="0"/>
                    <a:pt x="1719815" y="55880"/>
                    <a:pt x="1719815" y="124460"/>
                  </a:cubicBezTo>
                  <a:lnTo>
                    <a:pt x="1719815" y="1363500"/>
                  </a:lnTo>
                  <a:cubicBezTo>
                    <a:pt x="1719815" y="1432080"/>
                    <a:pt x="1663935" y="1487960"/>
                    <a:pt x="1595355" y="148796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2564958" y="6052226"/>
            <a:ext cx="5394051" cy="4342211"/>
          </a:xfrm>
          <a:custGeom>
            <a:avLst/>
            <a:gdLst/>
            <a:ahLst/>
            <a:cxnLst/>
            <a:rect l="l" t="t" r="r" b="b"/>
            <a:pathLst>
              <a:path w="5394051" h="4342211">
                <a:moveTo>
                  <a:pt x="0" y="0"/>
                </a:moveTo>
                <a:lnTo>
                  <a:pt x="5394052" y="0"/>
                </a:lnTo>
                <a:lnTo>
                  <a:pt x="5394052" y="4342211"/>
                </a:lnTo>
                <a:lnTo>
                  <a:pt x="0" y="43422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28381" y="7975443"/>
            <a:ext cx="1116012" cy="1110432"/>
          </a:xfrm>
          <a:custGeom>
            <a:avLst/>
            <a:gdLst/>
            <a:ahLst/>
            <a:cxnLst/>
            <a:rect l="l" t="t" r="r" b="b"/>
            <a:pathLst>
              <a:path w="1116012" h="1110432">
                <a:moveTo>
                  <a:pt x="0" y="0"/>
                </a:moveTo>
                <a:lnTo>
                  <a:pt x="1116011" y="0"/>
                </a:lnTo>
                <a:lnTo>
                  <a:pt x="1116011" y="1110432"/>
                </a:lnTo>
                <a:lnTo>
                  <a:pt x="0" y="1110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1196307"/>
            <a:ext cx="13076570" cy="168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Table of Contents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1870" y="3370299"/>
            <a:ext cx="1333793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1870" y="4159499"/>
            <a:ext cx="2289337" cy="85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7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  <a:p>
            <a:pPr marL="339879" lvl="1" indent="-169939" algn="l">
              <a:lnSpc>
                <a:spcPts val="2203"/>
              </a:lnSpc>
              <a:buFont typeface="Arial"/>
              <a:buChar char="•"/>
            </a:pPr>
            <a:r>
              <a:rPr lang="en-US" sz="1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 of the Software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26960" y="5754722"/>
            <a:ext cx="1333793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26960" y="6543923"/>
            <a:ext cx="2289337" cy="85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7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Meet the Team</a:t>
            </a:r>
          </a:p>
          <a:p>
            <a:pPr marL="339879" lvl="1" indent="-169939" algn="l">
              <a:lnSpc>
                <a:spcPts val="2203"/>
              </a:lnSpc>
              <a:buFont typeface="Arial"/>
              <a:buChar char="•"/>
            </a:pPr>
            <a:r>
              <a:rPr lang="en-US" sz="1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Roles of each member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22317" y="3505425"/>
            <a:ext cx="1333793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22317" y="4294626"/>
            <a:ext cx="2383282" cy="8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16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 Development Process</a:t>
            </a:r>
          </a:p>
          <a:p>
            <a:pPr marL="339879" lvl="1" indent="-169939" algn="l">
              <a:lnSpc>
                <a:spcPts val="2203"/>
              </a:lnSpc>
              <a:buFont typeface="Arial"/>
              <a:buChar char="•"/>
            </a:pPr>
            <a:r>
              <a:rPr lang="en-US" sz="1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Methodlogy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59889" y="6057083"/>
            <a:ext cx="1333793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59889" y="6846283"/>
            <a:ext cx="2289337" cy="112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7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</a:p>
          <a:p>
            <a:pPr marL="339879" lvl="1" indent="-169939" algn="l">
              <a:lnSpc>
                <a:spcPts val="2203"/>
              </a:lnSpc>
              <a:buFont typeface="Arial"/>
              <a:buChar char="•"/>
            </a:pPr>
            <a:r>
              <a:rPr lang="en-US" sz="1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 demonstration of the program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99029" y="4881406"/>
            <a:ext cx="1333793" cy="57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05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99029" y="5670606"/>
            <a:ext cx="2289337" cy="85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7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339879" lvl="1" indent="-169939" algn="l">
              <a:lnSpc>
                <a:spcPts val="2203"/>
              </a:lnSpc>
              <a:buFont typeface="Arial"/>
              <a:buChar char="•"/>
            </a:pPr>
            <a:r>
              <a:rPr lang="en-US" sz="1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 floor for questions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172725" y="7318752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83037" y="6705405"/>
            <a:ext cx="4704963" cy="4352091"/>
          </a:xfrm>
          <a:custGeom>
            <a:avLst/>
            <a:gdLst/>
            <a:ahLst/>
            <a:cxnLst/>
            <a:rect l="l" t="t" r="r" b="b"/>
            <a:pathLst>
              <a:path w="4704963" h="4352091">
                <a:moveTo>
                  <a:pt x="0" y="0"/>
                </a:moveTo>
                <a:lnTo>
                  <a:pt x="4704963" y="0"/>
                </a:lnTo>
                <a:lnTo>
                  <a:pt x="4704963" y="4352091"/>
                </a:lnTo>
                <a:lnTo>
                  <a:pt x="0" y="4352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86820" y="712098"/>
            <a:ext cx="6726986" cy="4431402"/>
          </a:xfrm>
          <a:custGeom>
            <a:avLst/>
            <a:gdLst/>
            <a:ahLst/>
            <a:cxnLst/>
            <a:rect l="l" t="t" r="r" b="b"/>
            <a:pathLst>
              <a:path w="6726986" h="4431402">
                <a:moveTo>
                  <a:pt x="0" y="0"/>
                </a:moveTo>
                <a:lnTo>
                  <a:pt x="6726986" y="0"/>
                </a:lnTo>
                <a:lnTo>
                  <a:pt x="6726986" y="4431402"/>
                </a:lnTo>
                <a:lnTo>
                  <a:pt x="0" y="4431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006694" y="1619235"/>
            <a:ext cx="1340267" cy="1412667"/>
          </a:xfrm>
          <a:custGeom>
            <a:avLst/>
            <a:gdLst/>
            <a:ahLst/>
            <a:cxnLst/>
            <a:rect l="l" t="t" r="r" b="b"/>
            <a:pathLst>
              <a:path w="1340267" h="1412667">
                <a:moveTo>
                  <a:pt x="0" y="0"/>
                </a:moveTo>
                <a:lnTo>
                  <a:pt x="1340267" y="0"/>
                </a:lnTo>
                <a:lnTo>
                  <a:pt x="1340267" y="1412667"/>
                </a:lnTo>
                <a:lnTo>
                  <a:pt x="0" y="14126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07804" y="2831877"/>
            <a:ext cx="9289521" cy="168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MINICELL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48989" y="4469877"/>
            <a:ext cx="7726517" cy="254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an e-commerce solution integrating responsive UI design, interactive product filtering, and secure account management for a seamless online shopping experience.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</p:sp>
      <p:sp>
        <p:nvSpPr>
          <p:cNvPr id="4" name="Freeform 4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580661" y="759449"/>
            <a:ext cx="4290504" cy="6461118"/>
            <a:chOff x="0" y="0"/>
            <a:chExt cx="1565187" cy="23570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188" cy="2357034"/>
            </a:xfrm>
            <a:custGeom>
              <a:avLst/>
              <a:gdLst/>
              <a:ahLst/>
              <a:cxnLst/>
              <a:rect l="l" t="t" r="r" b="b"/>
              <a:pathLst>
                <a:path w="1565188" h="2357034">
                  <a:moveTo>
                    <a:pt x="1440727" y="2357033"/>
                  </a:moveTo>
                  <a:lnTo>
                    <a:pt x="124460" y="2357033"/>
                  </a:lnTo>
                  <a:cubicBezTo>
                    <a:pt x="55880" y="2357033"/>
                    <a:pt x="0" y="2301154"/>
                    <a:pt x="0" y="2232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574"/>
                  </a:lnTo>
                  <a:cubicBezTo>
                    <a:pt x="1565188" y="2301154"/>
                    <a:pt x="1509307" y="2357034"/>
                    <a:pt x="1440727" y="235703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86825" y="1087613"/>
            <a:ext cx="3678177" cy="367817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t="-3400" b="-3548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76388" y="759449"/>
            <a:ext cx="4290504" cy="6461118"/>
            <a:chOff x="0" y="0"/>
            <a:chExt cx="5720671" cy="861482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720671" cy="8614824"/>
              <a:chOff x="0" y="0"/>
              <a:chExt cx="1565187" cy="235703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565188" cy="2357034"/>
              </a:xfrm>
              <a:custGeom>
                <a:avLst/>
                <a:gdLst/>
                <a:ahLst/>
                <a:cxnLst/>
                <a:rect l="l" t="t" r="r" b="b"/>
                <a:pathLst>
                  <a:path w="1565188" h="2357034">
                    <a:moveTo>
                      <a:pt x="1440727" y="2357033"/>
                    </a:moveTo>
                    <a:lnTo>
                      <a:pt x="124460" y="2357033"/>
                    </a:lnTo>
                    <a:cubicBezTo>
                      <a:pt x="55880" y="2357033"/>
                      <a:pt x="0" y="2301154"/>
                      <a:pt x="0" y="22325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2232574"/>
                    </a:lnTo>
                    <a:cubicBezTo>
                      <a:pt x="1565188" y="2301154"/>
                      <a:pt x="1509307" y="2357034"/>
                      <a:pt x="1440727" y="2357034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408218" y="437552"/>
              <a:ext cx="4904236" cy="4904236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16666" r="-16666"/>
                </a:stretch>
              </a:blip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891451" y="6643819"/>
              <a:ext cx="3937773" cy="1341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creative force behind the website. Responsible for turning ideas into visually compelling works.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63923" y="5437491"/>
              <a:ext cx="4792825" cy="568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4"/>
                </a:lnSpc>
              </a:pPr>
              <a:r>
                <a:rPr lang="en-US" sz="26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Raecell Ann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24572" y="5967653"/>
              <a:ext cx="3271528" cy="396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8"/>
                </a:lnSpc>
              </a:pPr>
              <a:r>
                <a:rPr lang="en-US" sz="1791" b="1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UI/UX Designer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84935" y="759449"/>
            <a:ext cx="4290504" cy="6708752"/>
            <a:chOff x="0" y="0"/>
            <a:chExt cx="1565187" cy="24473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65188" cy="2447371"/>
            </a:xfrm>
            <a:custGeom>
              <a:avLst/>
              <a:gdLst/>
              <a:ahLst/>
              <a:cxnLst/>
              <a:rect l="l" t="t" r="r" b="b"/>
              <a:pathLst>
                <a:path w="1565188" h="2447371">
                  <a:moveTo>
                    <a:pt x="1440727" y="2447371"/>
                  </a:moveTo>
                  <a:lnTo>
                    <a:pt x="124460" y="2447371"/>
                  </a:lnTo>
                  <a:cubicBezTo>
                    <a:pt x="55880" y="2447371"/>
                    <a:pt x="0" y="2391491"/>
                    <a:pt x="0" y="23229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322911"/>
                  </a:lnTo>
                  <a:cubicBezTo>
                    <a:pt x="1565188" y="2391491"/>
                    <a:pt x="1509307" y="2447371"/>
                    <a:pt x="1440727" y="244737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791098" y="1087613"/>
            <a:ext cx="3678177" cy="367817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t="-16777" b="-16777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13831956" y="7065893"/>
            <a:ext cx="4224135" cy="3434749"/>
          </a:xfrm>
          <a:custGeom>
            <a:avLst/>
            <a:gdLst/>
            <a:ahLst/>
            <a:cxnLst/>
            <a:rect l="l" t="t" r="r" b="b"/>
            <a:pathLst>
              <a:path w="4224135" h="3434749">
                <a:moveTo>
                  <a:pt x="0" y="0"/>
                </a:moveTo>
                <a:lnTo>
                  <a:pt x="4224134" y="0"/>
                </a:lnTo>
                <a:lnTo>
                  <a:pt x="4224134" y="3434749"/>
                </a:lnTo>
                <a:lnTo>
                  <a:pt x="0" y="3434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3044375">
            <a:off x="14427496" y="1416504"/>
            <a:ext cx="6551170" cy="3349286"/>
          </a:xfrm>
          <a:custGeom>
            <a:avLst/>
            <a:gdLst/>
            <a:ahLst/>
            <a:cxnLst/>
            <a:rect l="l" t="t" r="r" b="b"/>
            <a:pathLst>
              <a:path w="6551170" h="3349286">
                <a:moveTo>
                  <a:pt x="0" y="0"/>
                </a:moveTo>
                <a:lnTo>
                  <a:pt x="6551170" y="0"/>
                </a:lnTo>
                <a:lnTo>
                  <a:pt x="6551170" y="3349286"/>
                </a:lnTo>
                <a:lnTo>
                  <a:pt x="0" y="3349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249249" y="5735169"/>
            <a:ext cx="2953329" cy="100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Guardian of software excellence, testing every feature to the highest standards and identifying issues.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28604" y="4825661"/>
            <a:ext cx="3594618" cy="43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Nicky Shane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99090" y="5225663"/>
            <a:ext cx="2453646" cy="30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Quality Tester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53522" y="5735169"/>
            <a:ext cx="2953329" cy="98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 of digital solutions, transforming ideas into functional, reliable software through code and innovation.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32877" y="4825661"/>
            <a:ext cx="3594618" cy="43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Michael Alexis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03364" y="5225663"/>
            <a:ext cx="2453646" cy="3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309077" y="7572730"/>
            <a:ext cx="7119102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6202" y="770956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58684" y="443836"/>
            <a:ext cx="3001402" cy="5774713"/>
          </a:xfrm>
          <a:custGeom>
            <a:avLst/>
            <a:gdLst/>
            <a:ahLst/>
            <a:cxnLst/>
            <a:rect l="l" t="t" r="r" b="b"/>
            <a:pathLst>
              <a:path w="3001402" h="5774713">
                <a:moveTo>
                  <a:pt x="0" y="0"/>
                </a:moveTo>
                <a:lnTo>
                  <a:pt x="3001402" y="0"/>
                </a:lnTo>
                <a:lnTo>
                  <a:pt x="30014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640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959548" y="1028700"/>
            <a:ext cx="3453433" cy="8397526"/>
            <a:chOff x="0" y="0"/>
            <a:chExt cx="4604577" cy="1119670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604577" cy="1184372"/>
              <a:chOff x="0" y="0"/>
              <a:chExt cx="812800" cy="20906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2090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065">
                    <a:moveTo>
                      <a:pt x="24482" y="0"/>
                    </a:moveTo>
                    <a:lnTo>
                      <a:pt x="788318" y="0"/>
                    </a:lnTo>
                    <a:cubicBezTo>
                      <a:pt x="794811" y="0"/>
                      <a:pt x="801038" y="2579"/>
                      <a:pt x="805630" y="7171"/>
                    </a:cubicBezTo>
                    <a:cubicBezTo>
                      <a:pt x="810221" y="11762"/>
                      <a:pt x="812800" y="17989"/>
                      <a:pt x="812800" y="24482"/>
                    </a:cubicBezTo>
                    <a:lnTo>
                      <a:pt x="812800" y="184584"/>
                    </a:lnTo>
                    <a:cubicBezTo>
                      <a:pt x="812800" y="191077"/>
                      <a:pt x="810221" y="197304"/>
                      <a:pt x="805630" y="201895"/>
                    </a:cubicBezTo>
                    <a:cubicBezTo>
                      <a:pt x="801038" y="206486"/>
                      <a:pt x="794811" y="209065"/>
                      <a:pt x="788318" y="209065"/>
                    </a:cubicBezTo>
                    <a:lnTo>
                      <a:pt x="24482" y="209065"/>
                    </a:lnTo>
                    <a:cubicBezTo>
                      <a:pt x="17989" y="209065"/>
                      <a:pt x="11762" y="206486"/>
                      <a:pt x="7171" y="201895"/>
                    </a:cubicBezTo>
                    <a:cubicBezTo>
                      <a:pt x="2579" y="197304"/>
                      <a:pt x="0" y="191077"/>
                      <a:pt x="0" y="184584"/>
                    </a:cubicBezTo>
                    <a:lnTo>
                      <a:pt x="0" y="24482"/>
                    </a:lnTo>
                    <a:cubicBezTo>
                      <a:pt x="0" y="17989"/>
                      <a:pt x="2579" y="11762"/>
                      <a:pt x="7171" y="7171"/>
                    </a:cubicBezTo>
                    <a:cubicBezTo>
                      <a:pt x="11762" y="2579"/>
                      <a:pt x="17989" y="0"/>
                      <a:pt x="2448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777B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1" name="AutoShape 11"/>
            <p:cNvSpPr/>
            <p:nvPr/>
          </p:nvSpPr>
          <p:spPr>
            <a:xfrm flipH="1">
              <a:off x="2302289" y="1319159"/>
              <a:ext cx="0" cy="452732"/>
            </a:xfrm>
            <a:prstGeom prst="line">
              <a:avLst/>
            </a:prstGeom>
            <a:ln w="57788" cap="flat">
              <a:solidFill>
                <a:srgbClr val="FFFFFF"/>
              </a:solidFill>
              <a:prstDash val="sysDot"/>
              <a:headEnd type="none" w="sm" len="sm"/>
              <a:tailEnd type="arrow" w="med" len="sm"/>
            </a:ln>
          </p:spPr>
        </p:sp>
        <p:grpSp>
          <p:nvGrpSpPr>
            <p:cNvPr id="12" name="Group 12"/>
            <p:cNvGrpSpPr/>
            <p:nvPr/>
          </p:nvGrpSpPr>
          <p:grpSpPr>
            <a:xfrm>
              <a:off x="0" y="2002466"/>
              <a:ext cx="4604577" cy="1184372"/>
              <a:chOff x="0" y="0"/>
              <a:chExt cx="812800" cy="20906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2090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065">
                    <a:moveTo>
                      <a:pt x="24482" y="0"/>
                    </a:moveTo>
                    <a:lnTo>
                      <a:pt x="788318" y="0"/>
                    </a:lnTo>
                    <a:cubicBezTo>
                      <a:pt x="794811" y="0"/>
                      <a:pt x="801038" y="2579"/>
                      <a:pt x="805630" y="7171"/>
                    </a:cubicBezTo>
                    <a:cubicBezTo>
                      <a:pt x="810221" y="11762"/>
                      <a:pt x="812800" y="17989"/>
                      <a:pt x="812800" y="24482"/>
                    </a:cubicBezTo>
                    <a:lnTo>
                      <a:pt x="812800" y="184584"/>
                    </a:lnTo>
                    <a:cubicBezTo>
                      <a:pt x="812800" y="191077"/>
                      <a:pt x="810221" y="197304"/>
                      <a:pt x="805630" y="201895"/>
                    </a:cubicBezTo>
                    <a:cubicBezTo>
                      <a:pt x="801038" y="206486"/>
                      <a:pt x="794811" y="209065"/>
                      <a:pt x="788318" y="209065"/>
                    </a:cubicBezTo>
                    <a:lnTo>
                      <a:pt x="24482" y="209065"/>
                    </a:lnTo>
                    <a:cubicBezTo>
                      <a:pt x="17989" y="209065"/>
                      <a:pt x="11762" y="206486"/>
                      <a:pt x="7171" y="201895"/>
                    </a:cubicBezTo>
                    <a:cubicBezTo>
                      <a:pt x="2579" y="197304"/>
                      <a:pt x="0" y="191077"/>
                      <a:pt x="0" y="184584"/>
                    </a:cubicBezTo>
                    <a:lnTo>
                      <a:pt x="0" y="24482"/>
                    </a:lnTo>
                    <a:cubicBezTo>
                      <a:pt x="0" y="17989"/>
                      <a:pt x="2579" y="11762"/>
                      <a:pt x="7171" y="7171"/>
                    </a:cubicBezTo>
                    <a:cubicBezTo>
                      <a:pt x="11762" y="2579"/>
                      <a:pt x="17989" y="0"/>
                      <a:pt x="2448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777B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4" name="AutoShape 14"/>
            <p:cNvSpPr/>
            <p:nvPr/>
          </p:nvSpPr>
          <p:spPr>
            <a:xfrm flipH="1">
              <a:off x="2302289" y="3321625"/>
              <a:ext cx="0" cy="452732"/>
            </a:xfrm>
            <a:prstGeom prst="line">
              <a:avLst/>
            </a:prstGeom>
            <a:ln w="57788" cap="flat">
              <a:solidFill>
                <a:srgbClr val="FFFFFF"/>
              </a:solidFill>
              <a:prstDash val="sysDot"/>
              <a:headEnd type="none" w="sm" len="sm"/>
              <a:tailEnd type="arrow" w="med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0" y="4004931"/>
              <a:ext cx="4604577" cy="1184372"/>
              <a:chOff x="0" y="0"/>
              <a:chExt cx="812800" cy="20906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2090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065">
                    <a:moveTo>
                      <a:pt x="24482" y="0"/>
                    </a:moveTo>
                    <a:lnTo>
                      <a:pt x="788318" y="0"/>
                    </a:lnTo>
                    <a:cubicBezTo>
                      <a:pt x="794811" y="0"/>
                      <a:pt x="801038" y="2579"/>
                      <a:pt x="805630" y="7171"/>
                    </a:cubicBezTo>
                    <a:cubicBezTo>
                      <a:pt x="810221" y="11762"/>
                      <a:pt x="812800" y="17989"/>
                      <a:pt x="812800" y="24482"/>
                    </a:cubicBezTo>
                    <a:lnTo>
                      <a:pt x="812800" y="184584"/>
                    </a:lnTo>
                    <a:cubicBezTo>
                      <a:pt x="812800" y="191077"/>
                      <a:pt x="810221" y="197304"/>
                      <a:pt x="805630" y="201895"/>
                    </a:cubicBezTo>
                    <a:cubicBezTo>
                      <a:pt x="801038" y="206486"/>
                      <a:pt x="794811" y="209065"/>
                      <a:pt x="788318" y="209065"/>
                    </a:cubicBezTo>
                    <a:lnTo>
                      <a:pt x="24482" y="209065"/>
                    </a:lnTo>
                    <a:cubicBezTo>
                      <a:pt x="17989" y="209065"/>
                      <a:pt x="11762" y="206486"/>
                      <a:pt x="7171" y="201895"/>
                    </a:cubicBezTo>
                    <a:cubicBezTo>
                      <a:pt x="2579" y="197304"/>
                      <a:pt x="0" y="191077"/>
                      <a:pt x="0" y="184584"/>
                    </a:cubicBezTo>
                    <a:lnTo>
                      <a:pt x="0" y="24482"/>
                    </a:lnTo>
                    <a:cubicBezTo>
                      <a:pt x="0" y="17989"/>
                      <a:pt x="2579" y="11762"/>
                      <a:pt x="7171" y="7171"/>
                    </a:cubicBezTo>
                    <a:cubicBezTo>
                      <a:pt x="11762" y="2579"/>
                      <a:pt x="17989" y="0"/>
                      <a:pt x="2448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777B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7" name="AutoShape 17"/>
            <p:cNvSpPr/>
            <p:nvPr/>
          </p:nvSpPr>
          <p:spPr>
            <a:xfrm flipH="1">
              <a:off x="2302289" y="5324091"/>
              <a:ext cx="0" cy="452732"/>
            </a:xfrm>
            <a:prstGeom prst="line">
              <a:avLst/>
            </a:prstGeom>
            <a:ln w="57788" cap="flat">
              <a:solidFill>
                <a:srgbClr val="FFFFFF"/>
              </a:solidFill>
              <a:prstDash val="sysDot"/>
              <a:headEnd type="none" w="sm" len="sm"/>
              <a:tailEnd type="arrow" w="med" len="sm"/>
            </a:ln>
          </p:spPr>
        </p:sp>
        <p:grpSp>
          <p:nvGrpSpPr>
            <p:cNvPr id="18" name="Group 18"/>
            <p:cNvGrpSpPr/>
            <p:nvPr/>
          </p:nvGrpSpPr>
          <p:grpSpPr>
            <a:xfrm>
              <a:off x="0" y="6007397"/>
              <a:ext cx="4604577" cy="1184372"/>
              <a:chOff x="0" y="0"/>
              <a:chExt cx="812800" cy="20906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2090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065">
                    <a:moveTo>
                      <a:pt x="24482" y="0"/>
                    </a:moveTo>
                    <a:lnTo>
                      <a:pt x="788318" y="0"/>
                    </a:lnTo>
                    <a:cubicBezTo>
                      <a:pt x="794811" y="0"/>
                      <a:pt x="801038" y="2579"/>
                      <a:pt x="805630" y="7171"/>
                    </a:cubicBezTo>
                    <a:cubicBezTo>
                      <a:pt x="810221" y="11762"/>
                      <a:pt x="812800" y="17989"/>
                      <a:pt x="812800" y="24482"/>
                    </a:cubicBezTo>
                    <a:lnTo>
                      <a:pt x="812800" y="184584"/>
                    </a:lnTo>
                    <a:cubicBezTo>
                      <a:pt x="812800" y="191077"/>
                      <a:pt x="810221" y="197304"/>
                      <a:pt x="805630" y="201895"/>
                    </a:cubicBezTo>
                    <a:cubicBezTo>
                      <a:pt x="801038" y="206486"/>
                      <a:pt x="794811" y="209065"/>
                      <a:pt x="788318" y="209065"/>
                    </a:cubicBezTo>
                    <a:lnTo>
                      <a:pt x="24482" y="209065"/>
                    </a:lnTo>
                    <a:cubicBezTo>
                      <a:pt x="17989" y="209065"/>
                      <a:pt x="11762" y="206486"/>
                      <a:pt x="7171" y="201895"/>
                    </a:cubicBezTo>
                    <a:cubicBezTo>
                      <a:pt x="2579" y="197304"/>
                      <a:pt x="0" y="191077"/>
                      <a:pt x="0" y="184584"/>
                    </a:cubicBezTo>
                    <a:lnTo>
                      <a:pt x="0" y="24482"/>
                    </a:lnTo>
                    <a:cubicBezTo>
                      <a:pt x="0" y="17989"/>
                      <a:pt x="2579" y="11762"/>
                      <a:pt x="7171" y="7171"/>
                    </a:cubicBezTo>
                    <a:cubicBezTo>
                      <a:pt x="11762" y="2579"/>
                      <a:pt x="17989" y="0"/>
                      <a:pt x="2448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777B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0" name="AutoShape 20"/>
            <p:cNvSpPr/>
            <p:nvPr/>
          </p:nvSpPr>
          <p:spPr>
            <a:xfrm flipH="1">
              <a:off x="2302289" y="7326556"/>
              <a:ext cx="0" cy="452732"/>
            </a:xfrm>
            <a:prstGeom prst="line">
              <a:avLst/>
            </a:prstGeom>
            <a:ln w="57788" cap="flat">
              <a:solidFill>
                <a:srgbClr val="FFFFFF"/>
              </a:solidFill>
              <a:prstDash val="sysDot"/>
              <a:headEnd type="none" w="sm" len="sm"/>
              <a:tailEnd type="arrow" w="med" len="sm"/>
            </a:ln>
          </p:spPr>
        </p:sp>
        <p:grpSp>
          <p:nvGrpSpPr>
            <p:cNvPr id="21" name="Group 21"/>
            <p:cNvGrpSpPr/>
            <p:nvPr/>
          </p:nvGrpSpPr>
          <p:grpSpPr>
            <a:xfrm>
              <a:off x="0" y="8009863"/>
              <a:ext cx="4604577" cy="1184372"/>
              <a:chOff x="0" y="0"/>
              <a:chExt cx="812800" cy="20906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2090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065">
                    <a:moveTo>
                      <a:pt x="24482" y="0"/>
                    </a:moveTo>
                    <a:lnTo>
                      <a:pt x="788318" y="0"/>
                    </a:lnTo>
                    <a:cubicBezTo>
                      <a:pt x="794811" y="0"/>
                      <a:pt x="801038" y="2579"/>
                      <a:pt x="805630" y="7171"/>
                    </a:cubicBezTo>
                    <a:cubicBezTo>
                      <a:pt x="810221" y="11762"/>
                      <a:pt x="812800" y="17989"/>
                      <a:pt x="812800" y="24482"/>
                    </a:cubicBezTo>
                    <a:lnTo>
                      <a:pt x="812800" y="184584"/>
                    </a:lnTo>
                    <a:cubicBezTo>
                      <a:pt x="812800" y="191077"/>
                      <a:pt x="810221" y="197304"/>
                      <a:pt x="805630" y="201895"/>
                    </a:cubicBezTo>
                    <a:cubicBezTo>
                      <a:pt x="801038" y="206486"/>
                      <a:pt x="794811" y="209065"/>
                      <a:pt x="788318" y="209065"/>
                    </a:cubicBezTo>
                    <a:lnTo>
                      <a:pt x="24482" y="209065"/>
                    </a:lnTo>
                    <a:cubicBezTo>
                      <a:pt x="17989" y="209065"/>
                      <a:pt x="11762" y="206486"/>
                      <a:pt x="7171" y="201895"/>
                    </a:cubicBezTo>
                    <a:cubicBezTo>
                      <a:pt x="2579" y="197304"/>
                      <a:pt x="0" y="191077"/>
                      <a:pt x="0" y="184584"/>
                    </a:cubicBezTo>
                    <a:lnTo>
                      <a:pt x="0" y="24482"/>
                    </a:lnTo>
                    <a:cubicBezTo>
                      <a:pt x="0" y="17989"/>
                      <a:pt x="2579" y="11762"/>
                      <a:pt x="7171" y="7171"/>
                    </a:cubicBezTo>
                    <a:cubicBezTo>
                      <a:pt x="11762" y="2579"/>
                      <a:pt x="17989" y="0"/>
                      <a:pt x="2448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777B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3" name="AutoShape 23"/>
            <p:cNvSpPr/>
            <p:nvPr/>
          </p:nvSpPr>
          <p:spPr>
            <a:xfrm flipH="1">
              <a:off x="2302289" y="9329022"/>
              <a:ext cx="0" cy="452732"/>
            </a:xfrm>
            <a:prstGeom prst="line">
              <a:avLst/>
            </a:prstGeom>
            <a:ln w="57788" cap="flat">
              <a:solidFill>
                <a:srgbClr val="FFFFFF"/>
              </a:solidFill>
              <a:prstDash val="sysDot"/>
              <a:headEnd type="none" w="sm" len="sm"/>
              <a:tailEnd type="arrow" w="med" len="sm"/>
            </a:ln>
          </p:spPr>
        </p:sp>
        <p:grpSp>
          <p:nvGrpSpPr>
            <p:cNvPr id="24" name="Group 24"/>
            <p:cNvGrpSpPr/>
            <p:nvPr/>
          </p:nvGrpSpPr>
          <p:grpSpPr>
            <a:xfrm>
              <a:off x="0" y="10012329"/>
              <a:ext cx="4604577" cy="1184372"/>
              <a:chOff x="0" y="0"/>
              <a:chExt cx="812800" cy="20906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20906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065">
                    <a:moveTo>
                      <a:pt x="24482" y="0"/>
                    </a:moveTo>
                    <a:lnTo>
                      <a:pt x="788318" y="0"/>
                    </a:lnTo>
                    <a:cubicBezTo>
                      <a:pt x="794811" y="0"/>
                      <a:pt x="801038" y="2579"/>
                      <a:pt x="805630" y="7171"/>
                    </a:cubicBezTo>
                    <a:cubicBezTo>
                      <a:pt x="810221" y="11762"/>
                      <a:pt x="812800" y="17989"/>
                      <a:pt x="812800" y="24482"/>
                    </a:cubicBezTo>
                    <a:lnTo>
                      <a:pt x="812800" y="184584"/>
                    </a:lnTo>
                    <a:cubicBezTo>
                      <a:pt x="812800" y="191077"/>
                      <a:pt x="810221" y="197304"/>
                      <a:pt x="805630" y="201895"/>
                    </a:cubicBezTo>
                    <a:cubicBezTo>
                      <a:pt x="801038" y="206486"/>
                      <a:pt x="794811" y="209065"/>
                      <a:pt x="788318" y="209065"/>
                    </a:cubicBezTo>
                    <a:lnTo>
                      <a:pt x="24482" y="209065"/>
                    </a:lnTo>
                    <a:cubicBezTo>
                      <a:pt x="17989" y="209065"/>
                      <a:pt x="11762" y="206486"/>
                      <a:pt x="7171" y="201895"/>
                    </a:cubicBezTo>
                    <a:cubicBezTo>
                      <a:pt x="2579" y="197304"/>
                      <a:pt x="0" y="191077"/>
                      <a:pt x="0" y="184584"/>
                    </a:cubicBezTo>
                    <a:lnTo>
                      <a:pt x="0" y="24482"/>
                    </a:lnTo>
                    <a:cubicBezTo>
                      <a:pt x="0" y="17989"/>
                      <a:pt x="2579" y="11762"/>
                      <a:pt x="7171" y="7171"/>
                    </a:cubicBezTo>
                    <a:cubicBezTo>
                      <a:pt x="11762" y="2579"/>
                      <a:pt x="17989" y="0"/>
                      <a:pt x="2448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777B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886959" y="313363"/>
              <a:ext cx="2830661" cy="50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8"/>
                </a:lnSpc>
              </a:pPr>
              <a:r>
                <a:rPr lang="en-US" sz="2277" dirty="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Brainstorming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55633" y="2325353"/>
              <a:ext cx="3893312" cy="424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8"/>
                </a:lnSpc>
              </a:pPr>
              <a:r>
                <a:rPr lang="en-US" sz="1913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Software Requirements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11001" y="4339089"/>
              <a:ext cx="2837093" cy="5067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8"/>
                </a:lnSpc>
              </a:pPr>
              <a:r>
                <a:rPr lang="en-US" sz="2277" dirty="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Designing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76424" y="6341556"/>
              <a:ext cx="3912910" cy="5067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8"/>
                </a:lnSpc>
              </a:pPr>
              <a:r>
                <a:rPr lang="en-US" sz="2277" dirty="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Implementation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60335" y="8394754"/>
              <a:ext cx="1938425" cy="5067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8"/>
                </a:lnSpc>
              </a:pPr>
              <a:r>
                <a:rPr lang="en-US" sz="2277" dirty="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Testing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12815" y="10346489"/>
              <a:ext cx="2633464" cy="5067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8"/>
                </a:lnSpc>
              </a:pPr>
              <a:r>
                <a:rPr lang="en-US" sz="2277" dirty="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Deployment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9604241" y="551502"/>
            <a:ext cx="2783170" cy="2779691"/>
          </a:xfrm>
          <a:custGeom>
            <a:avLst/>
            <a:gdLst/>
            <a:ahLst/>
            <a:cxnLst/>
            <a:rect l="l" t="t" r="r" b="b"/>
            <a:pathLst>
              <a:path w="2783170" h="2779691">
                <a:moveTo>
                  <a:pt x="0" y="0"/>
                </a:moveTo>
                <a:lnTo>
                  <a:pt x="2783170" y="0"/>
                </a:lnTo>
                <a:lnTo>
                  <a:pt x="2783170" y="2779691"/>
                </a:lnTo>
                <a:lnTo>
                  <a:pt x="0" y="27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867086" y="7619161"/>
            <a:ext cx="3176151" cy="3176151"/>
          </a:xfrm>
          <a:custGeom>
            <a:avLst/>
            <a:gdLst/>
            <a:ahLst/>
            <a:cxnLst/>
            <a:rect l="l" t="t" r="r" b="b"/>
            <a:pathLst>
              <a:path w="3176151" h="3176151">
                <a:moveTo>
                  <a:pt x="0" y="0"/>
                </a:moveTo>
                <a:lnTo>
                  <a:pt x="3176151" y="0"/>
                </a:lnTo>
                <a:lnTo>
                  <a:pt x="3176151" y="3176152"/>
                </a:lnTo>
                <a:lnTo>
                  <a:pt x="0" y="3176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219491" y="2925145"/>
            <a:ext cx="9649957" cy="146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5"/>
              </a:lnSpc>
            </a:pPr>
            <a:r>
              <a:rPr lang="en-US" sz="651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Software Development Process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17381" y="4633359"/>
            <a:ext cx="9352067" cy="392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7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development of MINICELL followed the </a:t>
            </a:r>
            <a:r>
              <a:rPr lang="en-US" sz="278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Waterfall Model</a:t>
            </a:r>
            <a:r>
              <a:rPr lang="en-US" sz="278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progressing through sequential phases: brainstorming, creating software requirements, designing the interface and system, implementing features, testing functionality, and preparing the final product for deployment, ensuring a structured and efficient workflow.</a:t>
            </a:r>
          </a:p>
          <a:p>
            <a:pPr algn="l">
              <a:lnSpc>
                <a:spcPts val="3621"/>
              </a:lnSpc>
            </a:pPr>
            <a:endParaRPr lang="en-US" sz="2786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49262" y="82354"/>
            <a:ext cx="8338238" cy="10122292"/>
          </a:xfrm>
          <a:custGeom>
            <a:avLst/>
            <a:gdLst/>
            <a:ahLst/>
            <a:cxnLst/>
            <a:rect l="l" t="t" r="r" b="b"/>
            <a:pathLst>
              <a:path w="8338238" h="10122292">
                <a:moveTo>
                  <a:pt x="0" y="0"/>
                </a:moveTo>
                <a:lnTo>
                  <a:pt x="8338239" y="0"/>
                </a:lnTo>
                <a:lnTo>
                  <a:pt x="8338239" y="10122292"/>
                </a:lnTo>
                <a:lnTo>
                  <a:pt x="0" y="10122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66321" y="1846261"/>
            <a:ext cx="7904121" cy="229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5"/>
              </a:lnSpc>
            </a:pPr>
            <a:r>
              <a:rPr lang="en-US" sz="651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Live Demonstration:</a:t>
            </a:r>
          </a:p>
        </p:txBody>
      </p:sp>
      <p:sp>
        <p:nvSpPr>
          <p:cNvPr id="5" name="Freeform 5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87140" y="3624544"/>
            <a:ext cx="7492281" cy="10515482"/>
          </a:xfrm>
          <a:custGeom>
            <a:avLst/>
            <a:gdLst/>
            <a:ahLst/>
            <a:cxnLst/>
            <a:rect l="l" t="t" r="r" b="b"/>
            <a:pathLst>
              <a:path w="7492281" h="10515482">
                <a:moveTo>
                  <a:pt x="0" y="0"/>
                </a:moveTo>
                <a:lnTo>
                  <a:pt x="7492281" y="0"/>
                </a:lnTo>
                <a:lnTo>
                  <a:pt x="7492281" y="10515482"/>
                </a:lnTo>
                <a:lnTo>
                  <a:pt x="0" y="10515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068543" y="111587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225420" y="4327433"/>
            <a:ext cx="4125160" cy="3607680"/>
          </a:xfrm>
          <a:custGeom>
            <a:avLst/>
            <a:gdLst/>
            <a:ahLst/>
            <a:cxnLst/>
            <a:rect l="l" t="t" r="r" b="b"/>
            <a:pathLst>
              <a:path w="4125160" h="3607680">
                <a:moveTo>
                  <a:pt x="0" y="0"/>
                </a:moveTo>
                <a:lnTo>
                  <a:pt x="4125160" y="0"/>
                </a:lnTo>
                <a:lnTo>
                  <a:pt x="4125160" y="3607680"/>
                </a:lnTo>
                <a:lnTo>
                  <a:pt x="0" y="3607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23870" y="2970208"/>
            <a:ext cx="4842106" cy="6445399"/>
          </a:xfrm>
          <a:custGeom>
            <a:avLst/>
            <a:gdLst/>
            <a:ahLst/>
            <a:cxnLst/>
            <a:rect l="l" t="t" r="r" b="b"/>
            <a:pathLst>
              <a:path w="4842106" h="6445399">
                <a:moveTo>
                  <a:pt x="0" y="0"/>
                </a:moveTo>
                <a:lnTo>
                  <a:pt x="4842106" y="0"/>
                </a:lnTo>
                <a:lnTo>
                  <a:pt x="4842106" y="6445399"/>
                </a:lnTo>
                <a:lnTo>
                  <a:pt x="0" y="64453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376388"/>
            <a:ext cx="11130050" cy="1171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8"/>
              </a:lnSpc>
            </a:pPr>
            <a:r>
              <a:rPr lang="en-US" sz="6763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Question &amp; Answer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259637"/>
            <a:ext cx="9340703" cy="221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4"/>
              </a:lnSpc>
            </a:pPr>
            <a:r>
              <a:rPr lang="en-US" sz="421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"Any of the group members will be happy to help if you have questions."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05088" y="3668278"/>
            <a:ext cx="6577355" cy="6618722"/>
          </a:xfrm>
          <a:custGeom>
            <a:avLst/>
            <a:gdLst/>
            <a:ahLst/>
            <a:cxnLst/>
            <a:rect l="l" t="t" r="r" b="b"/>
            <a:pathLst>
              <a:path w="6577355" h="6618722">
                <a:moveTo>
                  <a:pt x="0" y="0"/>
                </a:moveTo>
                <a:lnTo>
                  <a:pt x="6577355" y="0"/>
                </a:lnTo>
                <a:lnTo>
                  <a:pt x="6577355" y="6618722"/>
                </a:lnTo>
                <a:lnTo>
                  <a:pt x="0" y="66187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56740" y="4272527"/>
            <a:ext cx="8148349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5345393" y="5517617"/>
            <a:ext cx="1716703" cy="1716703"/>
          </a:xfrm>
          <a:custGeom>
            <a:avLst/>
            <a:gdLst/>
            <a:ahLst/>
            <a:cxnLst/>
            <a:rect l="l" t="t" r="r" b="b"/>
            <a:pathLst>
              <a:path w="1716703" h="1716703">
                <a:moveTo>
                  <a:pt x="0" y="0"/>
                </a:moveTo>
                <a:lnTo>
                  <a:pt x="1716703" y="0"/>
                </a:lnTo>
                <a:lnTo>
                  <a:pt x="1716703" y="1716703"/>
                </a:lnTo>
                <a:lnTo>
                  <a:pt x="0" y="1716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58176" y="7987718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8" y="0"/>
                </a:lnTo>
                <a:lnTo>
                  <a:pt x="4602248" y="3514966"/>
                </a:lnTo>
                <a:lnTo>
                  <a:pt x="0" y="3514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062096" y="6186087"/>
            <a:ext cx="2916319" cy="51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Minicell, Inc,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221</Words>
  <Application>Microsoft Office PowerPoint</Application>
  <PresentationFormat>Custom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Neue Machina Ultra-Bold</vt:lpstr>
      <vt:lpstr>Montserrat Bold</vt:lpstr>
      <vt:lpstr>Poppins Bold</vt:lpstr>
      <vt:lpstr>Poppins</vt:lpstr>
      <vt:lpstr>Arial</vt:lpstr>
      <vt:lpstr>Montserrat Ultra-Bold</vt:lpstr>
      <vt:lpstr>Montserrat</vt:lpstr>
      <vt:lpstr>Neue Machina</vt:lpstr>
      <vt:lpstr>Calibri</vt:lpstr>
      <vt:lpstr>Kingred Modern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Admin</cp:lastModifiedBy>
  <cp:revision>4</cp:revision>
  <dcterms:created xsi:type="dcterms:W3CDTF">2006-08-16T00:00:00Z</dcterms:created>
  <dcterms:modified xsi:type="dcterms:W3CDTF">2024-11-19T12:34:17Z</dcterms:modified>
  <dc:identifier>DAGW5Jzwv0Q</dc:identifier>
</cp:coreProperties>
</file>